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9"/>
  </p:notesMasterIdLst>
  <p:sldIdLst>
    <p:sldId id="346" r:id="rId2"/>
    <p:sldId id="353" r:id="rId3"/>
    <p:sldId id="354" r:id="rId4"/>
    <p:sldId id="367" r:id="rId5"/>
    <p:sldId id="357" r:id="rId6"/>
    <p:sldId id="340" r:id="rId7"/>
    <p:sldId id="34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4F8"/>
    <a:srgbClr val="CCFFFF"/>
    <a:srgbClr val="FFCC66"/>
    <a:srgbClr val="FFECD9"/>
    <a:srgbClr val="B6D5AB"/>
    <a:srgbClr val="EA0000"/>
    <a:srgbClr val="77933C"/>
    <a:srgbClr val="FF3300"/>
    <a:srgbClr val="FF0000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>
        <p:scale>
          <a:sx n="130" d="100"/>
          <a:sy n="130" d="100"/>
        </p:scale>
        <p:origin x="-725" y="15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	Prepare selected payroll tax reports.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9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Employer Annual Report to Employees of Taxes Withheld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8" name="Flowchart: Delay 7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13_Page 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600200"/>
            <a:ext cx="6400800" cy="424976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 descr="Chapter 13_Page 388.jpg"/>
          <p:cNvPicPr>
            <a:picLocks noChangeAspect="1"/>
          </p:cNvPicPr>
          <p:nvPr/>
        </p:nvPicPr>
        <p:blipFill>
          <a:blip r:embed="rId2" cstate="print"/>
          <a:srcRect b="36682"/>
          <a:stretch>
            <a:fillRect/>
          </a:stretch>
        </p:blipFill>
        <p:spPr>
          <a:xfrm>
            <a:off x="420624" y="1466088"/>
            <a:ext cx="4572000" cy="37758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Employer’s Quarterly Federal Tax Return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86000" y="1600200"/>
            <a:ext cx="4541919" cy="609600"/>
            <a:chOff x="3200400" y="3048000"/>
            <a:chExt cx="4541919" cy="609600"/>
          </a:xfrm>
        </p:grpSpPr>
        <p:sp>
          <p:nvSpPr>
            <p:cNvPr id="21" name="TextBox 20"/>
            <p:cNvSpPr txBox="1"/>
            <p:nvPr/>
          </p:nvSpPr>
          <p:spPr>
            <a:xfrm>
              <a:off x="6781800" y="3059668"/>
              <a:ext cx="9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Heading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22" name="Group 45"/>
            <p:cNvGrpSpPr/>
            <p:nvPr/>
          </p:nvGrpSpPr>
          <p:grpSpPr>
            <a:xfrm>
              <a:off x="3200400" y="3048000"/>
              <a:ext cx="3566161" cy="609600"/>
              <a:chOff x="914399" y="3352800"/>
              <a:chExt cx="3566161" cy="609600"/>
            </a:xfrm>
          </p:grpSpPr>
          <p:sp>
            <p:nvSpPr>
              <p:cNvPr id="23" name="Line 20"/>
              <p:cNvSpPr>
                <a:spLocks noChangeShapeType="1"/>
              </p:cNvSpPr>
              <p:nvPr/>
            </p:nvSpPr>
            <p:spPr bwMode="auto">
              <a:xfrm flipV="1">
                <a:off x="914399" y="3545536"/>
                <a:ext cx="3379695" cy="416864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231340" y="2287201"/>
            <a:ext cx="3905399" cy="944573"/>
            <a:chOff x="5145740" y="3048000"/>
            <a:chExt cx="3905399" cy="944573"/>
          </a:xfrm>
        </p:grpSpPr>
        <p:sp>
          <p:nvSpPr>
            <p:cNvPr id="26" name="TextBox 25"/>
            <p:cNvSpPr txBox="1"/>
            <p:nvPr/>
          </p:nvSpPr>
          <p:spPr>
            <a:xfrm>
              <a:off x="6781800" y="3059668"/>
              <a:ext cx="2269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dirty="0" smtClean="0">
                  <a:solidFill>
                    <a:srgbClr val="0070C0"/>
                  </a:solidFill>
                </a:rPr>
                <a:t>Number of Employees</a:t>
              </a:r>
            </a:p>
          </p:txBody>
        </p:sp>
        <p:grpSp>
          <p:nvGrpSpPr>
            <p:cNvPr id="27" name="Group 45"/>
            <p:cNvGrpSpPr/>
            <p:nvPr/>
          </p:nvGrpSpPr>
          <p:grpSpPr>
            <a:xfrm>
              <a:off x="5145740" y="3048000"/>
              <a:ext cx="1620821" cy="944573"/>
              <a:chOff x="2859739" y="3352800"/>
              <a:chExt cx="1620821" cy="944573"/>
            </a:xfrm>
          </p:grpSpPr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 flipV="1">
                <a:off x="2859739" y="3500710"/>
                <a:ext cx="1398495" cy="796663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724400" y="2745602"/>
            <a:ext cx="3574243" cy="607198"/>
            <a:chOff x="5638800" y="3048000"/>
            <a:chExt cx="3574243" cy="607198"/>
          </a:xfrm>
        </p:grpSpPr>
        <p:sp>
          <p:nvSpPr>
            <p:cNvPr id="31" name="TextBox 30"/>
            <p:cNvSpPr txBox="1"/>
            <p:nvPr/>
          </p:nvSpPr>
          <p:spPr>
            <a:xfrm>
              <a:off x="6781800" y="3059668"/>
              <a:ext cx="24312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Total Quarterly Earnings</a:t>
              </a:r>
            </a:p>
          </p:txBody>
        </p:sp>
        <p:grpSp>
          <p:nvGrpSpPr>
            <p:cNvPr id="32" name="Group 45"/>
            <p:cNvGrpSpPr/>
            <p:nvPr/>
          </p:nvGrpSpPr>
          <p:grpSpPr>
            <a:xfrm>
              <a:off x="5638800" y="3048000"/>
              <a:ext cx="1127761" cy="607198"/>
              <a:chOff x="3352799" y="3352800"/>
              <a:chExt cx="1127761" cy="607198"/>
            </a:xfrm>
          </p:grpSpPr>
          <p:sp>
            <p:nvSpPr>
              <p:cNvPr id="33" name="Line 20"/>
              <p:cNvSpPr>
                <a:spLocks noChangeShapeType="1"/>
              </p:cNvSpPr>
              <p:nvPr/>
            </p:nvSpPr>
            <p:spPr bwMode="auto">
              <a:xfrm flipV="1">
                <a:off x="3352799" y="3545536"/>
                <a:ext cx="941295" cy="414462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4724400" y="3204003"/>
            <a:ext cx="3301348" cy="381000"/>
            <a:chOff x="5638800" y="3048000"/>
            <a:chExt cx="3301348" cy="381000"/>
          </a:xfrm>
        </p:grpSpPr>
        <p:sp>
          <p:nvSpPr>
            <p:cNvPr id="36" name="TextBox 35"/>
            <p:cNvSpPr txBox="1"/>
            <p:nvPr/>
          </p:nvSpPr>
          <p:spPr>
            <a:xfrm>
              <a:off x="6781800" y="3059668"/>
              <a:ext cx="2158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dirty="0" smtClean="0">
                  <a:solidFill>
                    <a:srgbClr val="0070C0"/>
                  </a:solidFill>
                </a:rPr>
                <a:t>Income Tax Withheld</a:t>
              </a:r>
            </a:p>
          </p:txBody>
        </p:sp>
        <p:grpSp>
          <p:nvGrpSpPr>
            <p:cNvPr id="37" name="Group 45"/>
            <p:cNvGrpSpPr/>
            <p:nvPr/>
          </p:nvGrpSpPr>
          <p:grpSpPr>
            <a:xfrm>
              <a:off x="5638800" y="3048000"/>
              <a:ext cx="1127761" cy="365760"/>
              <a:chOff x="3352799" y="3352800"/>
              <a:chExt cx="1127761" cy="365760"/>
            </a:xfrm>
          </p:grpSpPr>
          <p:sp>
            <p:nvSpPr>
              <p:cNvPr id="38" name="Line 20"/>
              <p:cNvSpPr>
                <a:spLocks noChangeShapeType="1"/>
              </p:cNvSpPr>
              <p:nvPr/>
            </p:nvSpPr>
            <p:spPr bwMode="auto">
              <a:xfrm flipV="1">
                <a:off x="3352799" y="3527603"/>
                <a:ext cx="941295" cy="126393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3124200" y="3662403"/>
            <a:ext cx="5791200" cy="657999"/>
            <a:chOff x="4038600" y="3048000"/>
            <a:chExt cx="5791200" cy="657999"/>
          </a:xfrm>
        </p:grpSpPr>
        <p:sp>
          <p:nvSpPr>
            <p:cNvPr id="41" name="TextBox 40"/>
            <p:cNvSpPr txBox="1"/>
            <p:nvPr/>
          </p:nvSpPr>
          <p:spPr>
            <a:xfrm>
              <a:off x="6781800" y="3059668"/>
              <a:ext cx="304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dirty="0" smtClean="0">
                  <a:solidFill>
                    <a:srgbClr val="0070C0"/>
                  </a:solidFill>
                </a:rPr>
                <a:t>Employee and Employer Social Security and Medicare Taxes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42" name="Group 45"/>
            <p:cNvGrpSpPr/>
            <p:nvPr/>
          </p:nvGrpSpPr>
          <p:grpSpPr>
            <a:xfrm>
              <a:off x="4038600" y="3048000"/>
              <a:ext cx="2727961" cy="376196"/>
              <a:chOff x="1752599" y="3352800"/>
              <a:chExt cx="2727961" cy="376196"/>
            </a:xfrm>
          </p:grpSpPr>
          <p:sp>
            <p:nvSpPr>
              <p:cNvPr id="43" name="Line 20"/>
              <p:cNvSpPr>
                <a:spLocks noChangeShapeType="1"/>
              </p:cNvSpPr>
              <p:nvPr/>
            </p:nvSpPr>
            <p:spPr bwMode="auto">
              <a:xfrm flipV="1">
                <a:off x="1752599" y="3545535"/>
                <a:ext cx="2541495" cy="183461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4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5</a:t>
                </a: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4724400" y="4343400"/>
            <a:ext cx="4267200" cy="989400"/>
            <a:chOff x="5638800" y="2993598"/>
            <a:chExt cx="4267200" cy="989400"/>
          </a:xfrm>
        </p:grpSpPr>
        <p:sp>
          <p:nvSpPr>
            <p:cNvPr id="46" name="TextBox 45"/>
            <p:cNvSpPr txBox="1"/>
            <p:nvPr/>
          </p:nvSpPr>
          <p:spPr>
            <a:xfrm>
              <a:off x="6781800" y="3059668"/>
              <a:ext cx="3124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Total Employee and Employer Social Security and Medicare Taxes</a:t>
              </a:r>
            </a:p>
          </p:txBody>
        </p:sp>
        <p:grpSp>
          <p:nvGrpSpPr>
            <p:cNvPr id="47" name="Group 45"/>
            <p:cNvGrpSpPr/>
            <p:nvPr/>
          </p:nvGrpSpPr>
          <p:grpSpPr>
            <a:xfrm>
              <a:off x="5638800" y="2993598"/>
              <a:ext cx="1127761" cy="420162"/>
              <a:chOff x="3352799" y="3298398"/>
              <a:chExt cx="1127761" cy="420162"/>
            </a:xfrm>
          </p:grpSpPr>
          <p:sp>
            <p:nvSpPr>
              <p:cNvPr id="48" name="Line 20"/>
              <p:cNvSpPr>
                <a:spLocks noChangeShapeType="1"/>
              </p:cNvSpPr>
              <p:nvPr/>
            </p:nvSpPr>
            <p:spPr bwMode="auto">
              <a:xfrm>
                <a:off x="3352799" y="3298398"/>
                <a:ext cx="941295" cy="247138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6</a:t>
                </a: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4724400" y="4941276"/>
            <a:ext cx="2332878" cy="914400"/>
            <a:chOff x="5638800" y="2514600"/>
            <a:chExt cx="2332878" cy="914400"/>
          </a:xfrm>
        </p:grpSpPr>
        <p:sp>
          <p:nvSpPr>
            <p:cNvPr id="51" name="TextBox 50"/>
            <p:cNvSpPr txBox="1"/>
            <p:nvPr/>
          </p:nvSpPr>
          <p:spPr>
            <a:xfrm>
              <a:off x="6781800" y="3059668"/>
              <a:ext cx="1189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dirty="0" smtClean="0">
                  <a:solidFill>
                    <a:srgbClr val="0070C0"/>
                  </a:solidFill>
                </a:rPr>
                <a:t>Total Taxes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52" name="Group 45"/>
            <p:cNvGrpSpPr/>
            <p:nvPr/>
          </p:nvGrpSpPr>
          <p:grpSpPr>
            <a:xfrm>
              <a:off x="5638800" y="2514600"/>
              <a:ext cx="1127761" cy="899160"/>
              <a:chOff x="3352799" y="2819400"/>
              <a:chExt cx="1127761" cy="899160"/>
            </a:xfrm>
          </p:grpSpPr>
          <p:sp>
            <p:nvSpPr>
              <p:cNvPr id="53" name="Line 20"/>
              <p:cNvSpPr>
                <a:spLocks noChangeShapeType="1"/>
              </p:cNvSpPr>
              <p:nvPr/>
            </p:nvSpPr>
            <p:spPr bwMode="auto">
              <a:xfrm>
                <a:off x="3352799" y="2819400"/>
                <a:ext cx="905435" cy="676835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4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7</a:t>
                </a:r>
              </a:p>
            </p:txBody>
          </p:sp>
        </p:grpSp>
      </p:grpSp>
      <p:pic>
        <p:nvPicPr>
          <p:cNvPr id="60" name="Picture 59" descr="Chapter 13_Page 388.jpg"/>
          <p:cNvPicPr>
            <a:picLocks noChangeAspect="1"/>
          </p:cNvPicPr>
          <p:nvPr/>
        </p:nvPicPr>
        <p:blipFill>
          <a:blip r:embed="rId2" cstate="print"/>
          <a:srcRect t="81187" b="539"/>
          <a:stretch>
            <a:fillRect/>
          </a:stretch>
        </p:blipFill>
        <p:spPr>
          <a:xfrm>
            <a:off x="420624" y="5298579"/>
            <a:ext cx="4572000" cy="108976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Chapter 13_Page 3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08615" y="2160815"/>
            <a:ext cx="4572000" cy="23841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Employer’s Quarterly Federal Tax Return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4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6200" y="2438400"/>
            <a:ext cx="3962397" cy="533400"/>
            <a:chOff x="6324600" y="3048000"/>
            <a:chExt cx="3962397" cy="533400"/>
          </a:xfrm>
        </p:grpSpPr>
        <p:sp>
          <p:nvSpPr>
            <p:cNvPr id="16" name="TextBox 15"/>
            <p:cNvSpPr txBox="1"/>
            <p:nvPr/>
          </p:nvSpPr>
          <p:spPr>
            <a:xfrm>
              <a:off x="6324600" y="3059668"/>
              <a:ext cx="3017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rgbClr val="0070C0"/>
                  </a:solidFill>
                </a:rPr>
                <a:t>State Abbreviation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17" name="Group 45"/>
            <p:cNvGrpSpPr/>
            <p:nvPr/>
          </p:nvGrpSpPr>
          <p:grpSpPr>
            <a:xfrm>
              <a:off x="9357360" y="3048000"/>
              <a:ext cx="929637" cy="533400"/>
              <a:chOff x="7071359" y="3352800"/>
              <a:chExt cx="929637" cy="533400"/>
            </a:xfrm>
          </p:grpSpPr>
          <p:sp>
            <p:nvSpPr>
              <p:cNvPr id="18" name="Line 20"/>
              <p:cNvSpPr>
                <a:spLocks noChangeShapeType="1"/>
              </p:cNvSpPr>
              <p:nvPr/>
            </p:nvSpPr>
            <p:spPr bwMode="auto">
              <a:xfrm flipH="1" flipV="1">
                <a:off x="7238998" y="3505200"/>
                <a:ext cx="761998" cy="3810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pPr algn="r"/>
                <a:endParaRPr lang="en-US" dirty="0"/>
              </a:p>
            </p:txBody>
          </p:sp>
          <p:sp>
            <p:nvSpPr>
              <p:cNvPr id="19" name="Rectangle 9"/>
              <p:cNvSpPr>
                <a:spLocks noChangeArrowheads="1"/>
              </p:cNvSpPr>
              <p:nvPr/>
            </p:nvSpPr>
            <p:spPr bwMode="auto">
              <a:xfrm>
                <a:off x="7071359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r"/>
                <a:r>
                  <a:rPr lang="en-US" b="1" dirty="0" smtClean="0"/>
                  <a:t>8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76200" y="3048000"/>
            <a:ext cx="4343400" cy="381000"/>
            <a:chOff x="5849373" y="3048000"/>
            <a:chExt cx="4343400" cy="381000"/>
          </a:xfrm>
        </p:grpSpPr>
        <p:sp>
          <p:nvSpPr>
            <p:cNvPr id="21" name="TextBox 20"/>
            <p:cNvSpPr txBox="1"/>
            <p:nvPr/>
          </p:nvSpPr>
          <p:spPr>
            <a:xfrm>
              <a:off x="5849373" y="3059668"/>
              <a:ext cx="3017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rgbClr val="0070C0"/>
                  </a:solidFill>
                </a:rPr>
                <a:t>Monthly Schedule Depositor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22" name="Group 45"/>
            <p:cNvGrpSpPr/>
            <p:nvPr/>
          </p:nvGrpSpPr>
          <p:grpSpPr>
            <a:xfrm>
              <a:off x="8897373" y="3048000"/>
              <a:ext cx="1295400" cy="365760"/>
              <a:chOff x="6611372" y="3352800"/>
              <a:chExt cx="1295400" cy="365760"/>
            </a:xfrm>
          </p:grpSpPr>
          <p:sp>
            <p:nvSpPr>
              <p:cNvPr id="23" name="Line 20"/>
              <p:cNvSpPr>
                <a:spLocks noChangeShapeType="1"/>
              </p:cNvSpPr>
              <p:nvPr/>
            </p:nvSpPr>
            <p:spPr bwMode="auto">
              <a:xfrm flipH="1" flipV="1">
                <a:off x="6763772" y="3505200"/>
                <a:ext cx="1143000" cy="152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pPr algn="r"/>
                <a:endParaRPr lang="en-US" dirty="0"/>
              </a:p>
            </p:txBody>
          </p:sp>
          <p:sp>
            <p:nvSpPr>
              <p:cNvPr id="24" name="Rectangle 9"/>
              <p:cNvSpPr>
                <a:spLocks noChangeArrowheads="1"/>
              </p:cNvSpPr>
              <p:nvPr/>
            </p:nvSpPr>
            <p:spPr bwMode="auto">
              <a:xfrm>
                <a:off x="6611372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r"/>
                <a:r>
                  <a:rPr lang="en-US" b="1" dirty="0" smtClean="0"/>
                  <a:t>9</a:t>
                </a: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3505200" y="4114800"/>
            <a:ext cx="2286000" cy="990600"/>
            <a:chOff x="7068573" y="2438400"/>
            <a:chExt cx="2286000" cy="990600"/>
          </a:xfrm>
        </p:grpSpPr>
        <p:sp>
          <p:nvSpPr>
            <p:cNvPr id="31" name="TextBox 30"/>
            <p:cNvSpPr txBox="1"/>
            <p:nvPr/>
          </p:nvSpPr>
          <p:spPr>
            <a:xfrm>
              <a:off x="7068573" y="3059668"/>
              <a:ext cx="14998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Total Deposits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32" name="Group 45"/>
            <p:cNvGrpSpPr/>
            <p:nvPr/>
          </p:nvGrpSpPr>
          <p:grpSpPr>
            <a:xfrm>
              <a:off x="8625840" y="2438400"/>
              <a:ext cx="728733" cy="975360"/>
              <a:chOff x="6339839" y="2743200"/>
              <a:chExt cx="728733" cy="975360"/>
            </a:xfrm>
          </p:grpSpPr>
          <p:sp>
            <p:nvSpPr>
              <p:cNvPr id="33" name="Line 20"/>
              <p:cNvSpPr>
                <a:spLocks noChangeShapeType="1"/>
              </p:cNvSpPr>
              <p:nvPr/>
            </p:nvSpPr>
            <p:spPr bwMode="auto">
              <a:xfrm flipH="1">
                <a:off x="6553198" y="2743200"/>
                <a:ext cx="515374" cy="7620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" name="Rectangle 9"/>
              <p:cNvSpPr>
                <a:spLocks noChangeArrowheads="1"/>
              </p:cNvSpPr>
              <p:nvPr/>
            </p:nvSpPr>
            <p:spPr bwMode="auto">
              <a:xfrm>
                <a:off x="6339839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11</a:t>
                </a: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76200" y="3550025"/>
            <a:ext cx="4998719" cy="533400"/>
            <a:chOff x="76200" y="3550025"/>
            <a:chExt cx="4998719" cy="533400"/>
          </a:xfrm>
        </p:grpSpPr>
        <p:grpSp>
          <p:nvGrpSpPr>
            <p:cNvPr id="25" name="Group 24"/>
            <p:cNvGrpSpPr/>
            <p:nvPr/>
          </p:nvGrpSpPr>
          <p:grpSpPr>
            <a:xfrm>
              <a:off x="76200" y="3657600"/>
              <a:ext cx="4876799" cy="381000"/>
              <a:chOff x="5544573" y="3048000"/>
              <a:chExt cx="4876799" cy="381000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5544573" y="3059668"/>
                <a:ext cx="30175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dirty="0" smtClean="0">
                    <a:solidFill>
                      <a:srgbClr val="0070C0"/>
                    </a:solidFill>
                  </a:rPr>
                  <a:t>Monthly Deposits</a:t>
                </a:r>
                <a:endParaRPr lang="en-US" sz="4000" dirty="0">
                  <a:solidFill>
                    <a:srgbClr val="0070C0"/>
                  </a:solidFill>
                </a:endParaRPr>
              </a:p>
            </p:txBody>
          </p:sp>
          <p:grpSp>
            <p:nvGrpSpPr>
              <p:cNvPr id="27" name="Group 45"/>
              <p:cNvGrpSpPr/>
              <p:nvPr/>
            </p:nvGrpSpPr>
            <p:grpSpPr>
              <a:xfrm>
                <a:off x="8577333" y="3048000"/>
                <a:ext cx="1844039" cy="365760"/>
                <a:chOff x="6291332" y="3352800"/>
                <a:chExt cx="1844039" cy="365760"/>
              </a:xfrm>
            </p:grpSpPr>
            <p:sp>
              <p:nvSpPr>
                <p:cNvPr id="28" name="Line 20"/>
                <p:cNvSpPr>
                  <a:spLocks noChangeShapeType="1"/>
                </p:cNvSpPr>
                <p:nvPr/>
              </p:nvSpPr>
              <p:spPr bwMode="auto">
                <a:xfrm flipH="1" flipV="1">
                  <a:off x="6553197" y="3505200"/>
                  <a:ext cx="1582174" cy="0"/>
                </a:xfrm>
                <a:prstGeom prst="line">
                  <a:avLst/>
                </a:prstGeom>
                <a:noFill/>
                <a:ln w="38100">
                  <a:solidFill>
                    <a:srgbClr val="00B0F0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/>
                <a:lstStyle/>
                <a:p>
                  <a:pPr algn="r"/>
                  <a:endParaRPr lang="en-US" dirty="0"/>
                </a:p>
              </p:txBody>
            </p:sp>
            <p:sp>
              <p:nvSpPr>
                <p:cNvPr id="29" name="Rectangle 9"/>
                <p:cNvSpPr>
                  <a:spLocks noChangeArrowheads="1"/>
                </p:cNvSpPr>
                <p:nvPr/>
              </p:nvSpPr>
              <p:spPr bwMode="auto">
                <a:xfrm>
                  <a:off x="6291332" y="335280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r"/>
                  <a:r>
                    <a:rPr lang="en-US" b="1" dirty="0" smtClean="0"/>
                    <a:t>10</a:t>
                  </a:r>
                </a:p>
              </p:txBody>
            </p:sp>
          </p:grpSp>
        </p:grpSp>
        <p:sp>
          <p:nvSpPr>
            <p:cNvPr id="35" name="Left Bracket 34"/>
            <p:cNvSpPr/>
            <p:nvPr/>
          </p:nvSpPr>
          <p:spPr>
            <a:xfrm>
              <a:off x="4953000" y="3550025"/>
              <a:ext cx="121919" cy="53340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Employer Annual Reporting of Payroll Taxes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9" name="Flowchart: Delay 8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10" descr="Chapter 13_Page 3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1737360"/>
            <a:ext cx="5486400" cy="435764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13-3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 smtClean="0">
                <a:solidFill>
                  <a:srgbClr val="FF0000"/>
                </a:solidFill>
                <a:ea typeface="Times New Roman"/>
                <a:cs typeface="MyriadPro-Regular"/>
              </a:rPr>
              <a:t>1.</a:t>
            </a:r>
            <a:r>
              <a:rPr lang="en-US" sz="2800" dirty="0" smtClean="0">
                <a:solidFill>
                  <a:srgbClr val="000000"/>
                </a:solidFill>
                <a:ea typeface="Times New Roman"/>
                <a:cs typeface="MyriadPro-Regular"/>
              </a:rPr>
              <a:t>	When must employers furnish a W-2 statement to their employees?</a:t>
            </a:r>
            <a:endParaRPr lang="en-US" sz="2800" dirty="0" smtClean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ea typeface="Calibri"/>
                <a:cs typeface="Times New Roman"/>
              </a:rPr>
              <a:t>By January 31 of the following year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13-3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 smtClean="0">
                <a:solidFill>
                  <a:srgbClr val="FF0000"/>
                </a:solidFill>
                <a:ea typeface="Times New Roman"/>
                <a:cs typeface="MyriadPro-Regular"/>
              </a:rPr>
              <a:t>2.</a:t>
            </a:r>
            <a:r>
              <a:rPr lang="en-US" sz="2800" dirty="0" smtClean="0">
                <a:solidFill>
                  <a:srgbClr val="000000"/>
                </a:solidFill>
                <a:ea typeface="Times New Roman"/>
                <a:cs typeface="MyriadPro-Regular"/>
              </a:rPr>
              <a:t>	What taxes are included in the quarterly federal tax return filed by the employer?</a:t>
            </a:r>
            <a:endParaRPr lang="en-US" sz="2800" dirty="0" smtClean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914400" y="2895600"/>
            <a:ext cx="7315200" cy="2362201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ea typeface="Calibri"/>
                <a:cs typeface="Times New Roman"/>
              </a:rPr>
              <a:t>Federal income tax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ea typeface="Calibri"/>
                <a:cs typeface="Times New Roman"/>
              </a:rPr>
              <a:t>Social security tax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ea typeface="Calibri"/>
                <a:cs typeface="Times New Roman"/>
              </a:rPr>
              <a:t>Medicare tax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3420</TotalTime>
  <Words>144</Words>
  <Application>Microsoft Office PowerPoint</Application>
  <PresentationFormat>On-screen Show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Slide 1</vt:lpstr>
      <vt:lpstr>Employer Annual Report to Employees of Taxes Withheld</vt:lpstr>
      <vt:lpstr>Employer’s Quarterly Federal Tax Return</vt:lpstr>
      <vt:lpstr>Employer’s Quarterly Federal Tax Return</vt:lpstr>
      <vt:lpstr>Employer Annual Reporting of Payroll Taxes</vt:lpstr>
      <vt:lpstr>Lesson 13-3 Audit Your Understanding</vt:lpstr>
      <vt:lpstr>Lesson 13-3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302</cp:revision>
  <dcterms:created xsi:type="dcterms:W3CDTF">2012-07-02T15:51:50Z</dcterms:created>
  <dcterms:modified xsi:type="dcterms:W3CDTF">2012-12-21T22:14:19Z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